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406" r:id="rId3"/>
    <p:sldId id="404" r:id="rId4"/>
    <p:sldId id="263" r:id="rId5"/>
    <p:sldId id="407" r:id="rId6"/>
    <p:sldId id="408" r:id="rId7"/>
    <p:sldId id="411" r:id="rId8"/>
    <p:sldId id="415" r:id="rId9"/>
    <p:sldId id="403" r:id="rId10"/>
    <p:sldId id="414" r:id="rId11"/>
    <p:sldId id="413" r:id="rId12"/>
    <p:sldId id="402" r:id="rId13"/>
    <p:sldId id="28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FF"/>
    <a:srgbClr val="CC3399"/>
    <a:srgbClr val="33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2787"/>
    <p:restoredTop sz="90929"/>
  </p:normalViewPr>
  <p:slideViewPr>
    <p:cSldViewPr>
      <p:cViewPr varScale="1">
        <p:scale>
          <a:sx n="118" d="100"/>
          <a:sy n="118" d="100"/>
        </p:scale>
        <p:origin x="-21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EFEC322-0821-4529-9BA6-E700E2EEB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7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E5331-5971-4E10-AD73-F6045F3C4376}" type="slidenum">
              <a:rPr lang="en-US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/>
              <a:t>1</a:t>
            </a:fld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536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42ADE110-2CCC-4F89-893D-A73D6A4E407B}" type="slidenum">
              <a:rPr lang="en-US" sz="1200"/>
              <a:pPr algn="r" eaLnBrk="0" hangingPunct="0"/>
              <a:t>2</a:t>
            </a:fld>
            <a:endParaRPr lang="en-US" sz="1200"/>
          </a:p>
        </p:txBody>
      </p:sp>
      <p:sp>
        <p:nvSpPr>
          <p:cNvPr id="52226" name="Placeholder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D8CA8-74DF-420E-829D-3D4E8BA933E7}" type="slidenum">
              <a:rPr lang="en-US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/>
              <a:t>4</a:t>
            </a:fld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01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D153D5EC-D4CE-4BF7-A29C-98C40B8D2CB0}" type="slidenum">
              <a:rPr lang="en-US" sz="1200"/>
              <a:pPr algn="r" eaLnBrk="0" hangingPunct="0"/>
              <a:t>6</a:t>
            </a:fld>
            <a:endParaRPr lang="en-US" sz="1200"/>
          </a:p>
        </p:txBody>
      </p:sp>
      <p:sp>
        <p:nvSpPr>
          <p:cNvPr id="54274" name="Placeholder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50383861-2804-4452-99E2-EF2DC1207C38}" type="slidenum">
              <a:rPr lang="en-US" sz="1200"/>
              <a:pPr algn="r" eaLnBrk="0" hangingPunct="0"/>
              <a:t>7</a:t>
            </a:fld>
            <a:endParaRPr lang="en-US" sz="1200"/>
          </a:p>
        </p:txBody>
      </p:sp>
      <p:sp>
        <p:nvSpPr>
          <p:cNvPr id="604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125BEED4-1768-4023-AECE-6675EE89783A}" type="slidenum">
              <a:rPr lang="en-US" sz="1200"/>
              <a:pPr algn="r" eaLnBrk="0" hangingPunct="0"/>
              <a:t>12</a:t>
            </a:fld>
            <a:endParaRPr lang="en-US" sz="1200"/>
          </a:p>
        </p:txBody>
      </p:sp>
      <p:sp>
        <p:nvSpPr>
          <p:cNvPr id="645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BE48D-A01E-4BCD-B9B7-9376CA87F6A9}" type="slidenum">
              <a:rPr lang="en-US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/>
              <a:t>13</a:t>
            </a:fld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66562" name="Placeholder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A286F-FD9B-46AE-BC3E-63ED10150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7FEC1-ED62-4384-BBF1-5C35D4DB9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C1C0-1609-4E1A-A03D-0B0F2A07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6DFCC-37C9-4CCC-AFAF-7AFD3DB21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AEFB3-7D70-418B-8468-B0B5ACD80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1CEB-9D52-4F89-AC71-B63782AE7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14F02-2607-479D-B56D-5698E903A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A01F-B29E-4493-9F53-59D27CF84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F19DB-BE0C-40E0-A115-7025B075B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75B6-5D90-455D-A1A1-114884A75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D819-330B-4719-A10A-D1B910481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DBB9C58-19C3-4137-9E48-5C6F8936F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jpe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</a:rPr>
              <a:t>Radical Ecological </a:t>
            </a:r>
            <a:r>
              <a:rPr lang="en-US" sz="4800" b="1" dirty="0" smtClean="0">
                <a:solidFill>
                  <a:srgbClr val="FF0000"/>
                </a:solidFill>
              </a:rPr>
              <a:t>Democracy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and </a:t>
            </a:r>
            <a:r>
              <a:rPr lang="en-US" sz="4800" b="1" dirty="0" err="1" smtClean="0">
                <a:solidFill>
                  <a:srgbClr val="FF0000"/>
                </a:solidFill>
              </a:rPr>
              <a:t>Degrowth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334000"/>
            <a:ext cx="75438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1"/>
                </a:solidFill>
              </a:rPr>
              <a:t>Towards a Sustainable and Equitable World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Radical Ecological Democracy &amp; </a:t>
            </a:r>
            <a:r>
              <a:rPr lang="en-US" dirty="0" err="1" smtClean="0"/>
              <a:t>Degrowth</a:t>
            </a:r>
            <a:endParaRPr lang="en-US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14600"/>
            <a:ext cx="8686800" cy="1447800"/>
          </a:xfrm>
        </p:spPr>
        <p:txBody>
          <a:bodyPr/>
          <a:lstStyle/>
          <a:p>
            <a:pPr algn="l"/>
            <a:r>
              <a:rPr lang="en-US" sz="2400" dirty="0"/>
              <a:t>B</a:t>
            </a:r>
            <a:r>
              <a:rPr lang="en-US" sz="2400" dirty="0" smtClean="0"/>
              <a:t>ut in global south …</a:t>
            </a:r>
          </a:p>
          <a:p>
            <a:pPr algn="l"/>
            <a:endParaRPr lang="en-US" sz="2400" dirty="0" smtClean="0"/>
          </a:p>
          <a:p>
            <a:pPr algn="l">
              <a:buFontTx/>
              <a:buChar char="•"/>
            </a:pPr>
            <a:r>
              <a:rPr lang="en-US" dirty="0" smtClean="0"/>
              <a:t>Reality of large-scale </a:t>
            </a:r>
            <a:r>
              <a:rPr lang="en-US" dirty="0" smtClean="0">
                <a:solidFill>
                  <a:srgbClr val="FF0000"/>
                </a:solidFill>
              </a:rPr>
              <a:t>deprivation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dirty="0" err="1" smtClean="0">
                <a:solidFill>
                  <a:srgbClr val="000000"/>
                </a:solidFill>
              </a:rPr>
              <a:t>degrowth</a:t>
            </a:r>
            <a:r>
              <a:rPr lang="en-US" dirty="0" smtClean="0">
                <a:solidFill>
                  <a:srgbClr val="000000"/>
                </a:solidFill>
              </a:rPr>
              <a:t> will not resonate </a:t>
            </a:r>
          </a:p>
          <a:p>
            <a:pPr algn="l">
              <a:buFontTx/>
              <a:buChar char="•"/>
            </a:pPr>
            <a:r>
              <a:rPr lang="en-US" dirty="0" smtClean="0"/>
              <a:t>Needs own vocabularies, broadly in frame of </a:t>
            </a:r>
            <a:r>
              <a:rPr lang="en-US" dirty="0" smtClean="0">
                <a:solidFill>
                  <a:srgbClr val="FF0000"/>
                </a:solidFill>
              </a:rPr>
              <a:t>a-growth</a:t>
            </a:r>
            <a:r>
              <a:rPr lang="en-US" dirty="0" smtClean="0">
                <a:solidFill>
                  <a:srgbClr val="000000"/>
                </a:solidFill>
              </a:rPr>
              <a:t>* or </a:t>
            </a:r>
            <a:r>
              <a:rPr lang="en-US" dirty="0" smtClean="0">
                <a:solidFill>
                  <a:srgbClr val="FF0000"/>
                </a:solidFill>
              </a:rPr>
              <a:t>post-growth</a:t>
            </a:r>
            <a:r>
              <a:rPr lang="en-US" dirty="0" smtClean="0"/>
              <a:t> </a:t>
            </a:r>
            <a:r>
              <a:rPr lang="en-US" dirty="0" smtClean="0"/>
              <a:t>… diversity of approaches and terms </a:t>
            </a:r>
            <a:endParaRPr lang="en-US" i="1" dirty="0" smtClean="0"/>
          </a:p>
          <a:p>
            <a:pPr algn="l">
              <a:buFontTx/>
              <a:buChar char="•"/>
            </a:pPr>
            <a:endParaRPr lang="en-US" i="1" dirty="0" smtClean="0"/>
          </a:p>
          <a:p>
            <a:pPr algn="r"/>
            <a:r>
              <a:rPr lang="en-US" sz="2200" dirty="0" smtClean="0"/>
              <a:t>* </a:t>
            </a:r>
            <a:r>
              <a:rPr lang="en-US" sz="2200" dirty="0" err="1" smtClean="0"/>
              <a:t>Latouche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694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Challenges … </a:t>
            </a:r>
            <a:endParaRPr lang="en-US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14600"/>
            <a:ext cx="8686800" cy="14478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dirty="0" smtClean="0"/>
              <a:t>Difficulties of </a:t>
            </a:r>
            <a:r>
              <a:rPr lang="en-US" dirty="0" smtClean="0">
                <a:solidFill>
                  <a:srgbClr val="FF0000"/>
                </a:solidFill>
              </a:rPr>
              <a:t>cross-cultural exchange</a:t>
            </a:r>
            <a:r>
              <a:rPr lang="en-US" dirty="0" smtClean="0"/>
              <a:t>: worldviews, languages, concepts of time </a:t>
            </a:r>
          </a:p>
          <a:p>
            <a:pPr algn="l">
              <a:buFontTx/>
              <a:buChar char="•"/>
            </a:pPr>
            <a:r>
              <a:rPr lang="en-US" dirty="0" err="1" smtClean="0"/>
              <a:t>Inadvertant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power </a:t>
            </a:r>
            <a:r>
              <a:rPr lang="en-US" dirty="0" err="1" smtClean="0">
                <a:solidFill>
                  <a:srgbClr val="FF0000"/>
                </a:solidFill>
              </a:rPr>
              <a:t>heirarchies</a:t>
            </a:r>
            <a:r>
              <a:rPr lang="en-US" dirty="0" smtClean="0"/>
              <a:t>: language, resources, communication technologies </a:t>
            </a:r>
          </a:p>
          <a:p>
            <a:pPr algn="l"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Nationalistic</a:t>
            </a:r>
            <a:r>
              <a:rPr lang="en-US" dirty="0" smtClean="0"/>
              <a:t> barriers </a:t>
            </a:r>
          </a:p>
          <a:p>
            <a:pPr algn="l">
              <a:buFontTx/>
              <a:buChar char="•"/>
            </a:pPr>
            <a:r>
              <a:rPr lang="en-US" dirty="0" smtClean="0"/>
              <a:t>Temptations to </a:t>
            </a:r>
            <a:r>
              <a:rPr lang="en-US" dirty="0" smtClean="0">
                <a:solidFill>
                  <a:srgbClr val="FF0000"/>
                </a:solidFill>
              </a:rPr>
              <a:t>‘replicate’</a:t>
            </a:r>
            <a:r>
              <a:rPr lang="en-US" dirty="0" smtClean="0"/>
              <a:t>, </a:t>
            </a:r>
            <a:r>
              <a:rPr lang="en-US" dirty="0" err="1" smtClean="0"/>
              <a:t>universalise</a:t>
            </a:r>
            <a:r>
              <a:rPr lang="en-US" dirty="0" smtClean="0"/>
              <a:t>, rapidly spread good ‘models’</a:t>
            </a:r>
          </a:p>
          <a:p>
            <a:pPr algn="l">
              <a:buFontTx/>
              <a:buChar char="•"/>
            </a:pPr>
            <a:endParaRPr lang="en-US" dirty="0" smtClean="0"/>
          </a:p>
          <a:p>
            <a:pPr algn="l">
              <a:buFontTx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622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/>
          <p:cNvPicPr>
            <a:picLocks noChangeAspect="1" noChangeArrowheads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752"/>
            <a:ext cx="9144000" cy="1143000"/>
          </a:xfrm>
        </p:spPr>
        <p:txBody>
          <a:bodyPr lIns="91435" tIns="45718" rIns="91435" bIns="45718"/>
          <a:lstStyle/>
          <a:p>
            <a:pPr eaLnBrk="1" hangingPunct="1"/>
            <a:r>
              <a:rPr lang="en-US" sz="3400" dirty="0" smtClean="0">
                <a:solidFill>
                  <a:srgbClr val="FF0000"/>
                </a:solidFill>
              </a:rPr>
              <a:t>Towards cross-cultural learning and action on alternatives </a:t>
            </a:r>
            <a:endParaRPr lang="en-US" sz="3400" dirty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" y="1235968"/>
            <a:ext cx="9067800" cy="1905000"/>
          </a:xfrm>
        </p:spPr>
        <p:txBody>
          <a:bodyPr lIns="91435" tIns="45718" rIns="91435" bIns="45718"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Understanding of common </a:t>
            </a:r>
            <a:r>
              <a:rPr lang="en-US" sz="2400" dirty="0" smtClean="0">
                <a:solidFill>
                  <a:srgbClr val="FF0000"/>
                </a:solidFill>
              </a:rPr>
              <a:t>values </a:t>
            </a:r>
            <a:r>
              <a:rPr lang="en-US" sz="2400" dirty="0" smtClean="0"/>
              <a:t>but diverse contexts, solutions, pathways, terms </a:t>
            </a:r>
          </a:p>
          <a:p>
            <a:pPr marL="0" indent="0" eaLnBrk="1" hangingPunct="1">
              <a:buFontTx/>
              <a:buNone/>
            </a:pPr>
            <a:endParaRPr lang="en-US" sz="2800" dirty="0" smtClean="0"/>
          </a:p>
          <a:p>
            <a:pPr marL="0" indent="0" eaLnBrk="1" hangingPunct="1">
              <a:buFontTx/>
              <a:buNone/>
            </a:pPr>
            <a:r>
              <a:rPr lang="en-US" sz="2400" dirty="0"/>
              <a:t>L</a:t>
            </a:r>
            <a:r>
              <a:rPr lang="en-US" sz="2400" dirty="0" smtClean="0"/>
              <a:t>earning from each others’ </a:t>
            </a:r>
            <a:r>
              <a:rPr lang="en-US" sz="2400" dirty="0" smtClean="0">
                <a:solidFill>
                  <a:srgbClr val="FF0000"/>
                </a:solidFill>
              </a:rPr>
              <a:t>innovations</a:t>
            </a:r>
            <a:r>
              <a:rPr lang="en-US" sz="2400" dirty="0" smtClean="0"/>
              <a:t>, methods, pathways </a:t>
            </a:r>
          </a:p>
          <a:p>
            <a:pPr marL="0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None/>
            </a:pPr>
            <a:endParaRPr lang="en-US" sz="2400" dirty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Joint exploration of equitable </a:t>
            </a:r>
            <a:r>
              <a:rPr lang="en-US" sz="2400" dirty="0" smtClean="0">
                <a:solidFill>
                  <a:srgbClr val="FF0000"/>
                </a:solidFill>
              </a:rPr>
              <a:t>global relations </a:t>
            </a:r>
            <a:r>
              <a:rPr lang="en-US" sz="2400" dirty="0" smtClean="0"/>
              <a:t>… free </a:t>
            </a:r>
            <a:r>
              <a:rPr lang="en-US" sz="2400" dirty="0"/>
              <a:t>exchange of cultures, ideas, knowledge, materials, and </a:t>
            </a:r>
            <a:r>
              <a:rPr lang="en-US" sz="2400" dirty="0" smtClean="0"/>
              <a:t>people …</a:t>
            </a:r>
            <a:r>
              <a:rPr lang="en-US" sz="2400" dirty="0"/>
              <a:t>.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 smtClean="0">
                <a:solidFill>
                  <a:srgbClr val="0000FF"/>
                </a:solidFill>
              </a:rPr>
              <a:t>educing global </a:t>
            </a:r>
            <a:r>
              <a:rPr lang="en-US" sz="2400" dirty="0" err="1" smtClean="0">
                <a:solidFill>
                  <a:srgbClr val="0000FF"/>
                </a:solidFill>
              </a:rPr>
              <a:t>north’s</a:t>
            </a:r>
            <a:r>
              <a:rPr lang="en-US" sz="2400" dirty="0" smtClean="0">
                <a:solidFill>
                  <a:srgbClr val="0000FF"/>
                </a:solidFill>
              </a:rPr>
              <a:t> impact on global south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 eaLnBrk="1" hangingPunct="1">
              <a:buFontTx/>
              <a:buNone/>
            </a:pPr>
            <a:endParaRPr lang="en-US" sz="2400" dirty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Joint exploration of </a:t>
            </a:r>
            <a:r>
              <a:rPr lang="en-US" sz="2400" dirty="0" smtClean="0">
                <a:solidFill>
                  <a:srgbClr val="FF0000"/>
                </a:solidFill>
              </a:rPr>
              <a:t>global governance </a:t>
            </a:r>
            <a:r>
              <a:rPr lang="en-US" sz="2400" dirty="0" err="1" smtClean="0"/>
              <a:t>centred</a:t>
            </a:r>
            <a:r>
              <a:rPr lang="en-US" sz="2400" dirty="0" smtClean="0"/>
              <a:t> on peoples rather than nation-states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154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3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3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http://</a:t>
            </a:r>
            <a:r>
              <a:rPr lang="en-US" sz="3000" dirty="0" err="1">
                <a:solidFill>
                  <a:schemeClr val="bg1"/>
                </a:solidFill>
              </a:rPr>
              <a:t>radicalecologicaldemocracy.wordpress.com</a:t>
            </a:r>
            <a:endParaRPr lang="en-US" sz="3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dirty="0" err="1" smtClean="0">
                <a:solidFill>
                  <a:schemeClr val="bg1"/>
                </a:solidFill>
              </a:rPr>
              <a:t>www.alternativesindia.org</a:t>
            </a:r>
            <a:endParaRPr lang="en-US" sz="3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3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8382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For more information….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0" y="3200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0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0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 dirty="0">
                <a:solidFill>
                  <a:schemeClr val="bg1"/>
                </a:solidFill>
              </a:rPr>
              <a:t>Email: </a:t>
            </a:r>
            <a:r>
              <a:rPr lang="en-US" sz="3000" dirty="0" err="1">
                <a:solidFill>
                  <a:schemeClr val="bg1"/>
                </a:solidFill>
              </a:rPr>
              <a:t>chikikothari@gmail.com</a:t>
            </a:r>
            <a:r>
              <a:rPr lang="en-US" sz="3000" dirty="0"/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</p:txBody>
      </p:sp>
      <p:pic>
        <p:nvPicPr>
          <p:cNvPr id="6554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509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1" y="692696"/>
            <a:ext cx="9150091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-315416"/>
            <a:ext cx="8839200" cy="1143000"/>
          </a:xfrm>
        </p:spPr>
        <p:txBody>
          <a:bodyPr/>
          <a:lstStyle/>
          <a:p>
            <a:pPr eaLnBrk="1" hangingPunct="1"/>
            <a:r>
              <a:rPr lang="en-US" sz="4800" i="1" dirty="0" err="1"/>
              <a:t>Lok</a:t>
            </a:r>
            <a:r>
              <a:rPr lang="en-US" sz="4800" i="1" dirty="0"/>
              <a:t> </a:t>
            </a:r>
            <a:r>
              <a:rPr lang="en-US" sz="4800" i="1" dirty="0" err="1"/>
              <a:t>swaraj</a:t>
            </a:r>
            <a:r>
              <a:rPr lang="en-US" sz="4800" i="1" dirty="0"/>
              <a:t> </a:t>
            </a:r>
            <a:r>
              <a:rPr lang="en-US" dirty="0"/>
              <a:t>(people’s self-rule)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-27384"/>
            <a:ext cx="8712968" cy="194421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4000" i="1" dirty="0" smtClean="0"/>
          </a:p>
          <a:p>
            <a:pPr marL="0" indent="0" eaLnBrk="1" hangingPunct="1"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“</a:t>
            </a:r>
            <a:r>
              <a:rPr lang="en-US" sz="3800" dirty="0" smtClean="0">
                <a:solidFill>
                  <a:srgbClr val="FF0000"/>
                </a:solidFill>
              </a:rPr>
              <a:t>Our government in Mumbai and Delhi, </a:t>
            </a:r>
            <a:r>
              <a:rPr lang="en-US" sz="4000" dirty="0" smtClean="0">
                <a:solidFill>
                  <a:srgbClr val="FF0000"/>
                </a:solidFill>
              </a:rPr>
              <a:t>we </a:t>
            </a:r>
            <a:r>
              <a:rPr lang="en-US" sz="4000" i="1" dirty="0" smtClean="0">
                <a:solidFill>
                  <a:srgbClr val="FF0000"/>
                </a:solidFill>
              </a:rPr>
              <a:t>are </a:t>
            </a:r>
            <a:r>
              <a:rPr lang="en-US" sz="4000" dirty="0" smtClean="0">
                <a:solidFill>
                  <a:srgbClr val="FF0000"/>
                </a:solidFill>
              </a:rPr>
              <a:t>the government in our village” 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6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0000">
            <a:off x="952500" y="442969"/>
            <a:ext cx="71247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286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6670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7112" y="-228600"/>
            <a:ext cx="8153400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tx1"/>
                </a:solidFill>
              </a:rPr>
              <a:t>India: alternative </a:t>
            </a:r>
            <a:r>
              <a:rPr lang="en-US" sz="3200" dirty="0">
                <a:solidFill>
                  <a:schemeClr val="tx1"/>
                </a:solidFill>
              </a:rPr>
              <a:t>initiatives for well-being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09800" y="2133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Water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562600" y="3124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Crafts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524000" y="2895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Shelter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819400" y="160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Food 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581400" y="990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Energy 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5410200" y="2286000"/>
            <a:ext cx="2330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People 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091" name="Text Box 1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657600"/>
            <a:ext cx="2057400" cy="6096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Livelihoods</a:t>
            </a:r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3581400" y="3276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Conservation</a:t>
            </a:r>
          </a:p>
        </p:txBody>
      </p:sp>
      <p:sp>
        <p:nvSpPr>
          <p:cNvPr id="46093" name="Text Box 14"/>
          <p:cNvSpPr txBox="1">
            <a:spLocks noChangeArrowheads="1"/>
          </p:cNvSpPr>
          <p:nvPr/>
        </p:nvSpPr>
        <p:spPr bwMode="auto">
          <a:xfrm>
            <a:off x="2286000" y="43434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Village </a:t>
            </a:r>
            <a:r>
              <a:rPr lang="en-US" sz="2000" dirty="0" err="1">
                <a:solidFill>
                  <a:srgbClr val="FF0000"/>
                </a:solidFill>
              </a:rPr>
              <a:t>revitalisation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094" name="Text Box 15"/>
          <p:cNvSpPr txBox="1">
            <a:spLocks noChangeArrowheads="1"/>
          </p:cNvSpPr>
          <p:nvPr/>
        </p:nvSpPr>
        <p:spPr bwMode="auto">
          <a:xfrm>
            <a:off x="2743200" y="26670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Urban sustainability </a:t>
            </a:r>
          </a:p>
        </p:txBody>
      </p:sp>
      <p:pic>
        <p:nvPicPr>
          <p:cNvPr id="4609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292725"/>
            <a:ext cx="23574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7975"/>
            <a:ext cx="2209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5445125"/>
            <a:ext cx="2133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12" descr="Sendenui reserve board, w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943350"/>
            <a:ext cx="2057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75" y="3200400"/>
            <a:ext cx="15970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706438"/>
            <a:ext cx="19050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905000"/>
            <a:ext cx="1752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2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85800"/>
            <a:ext cx="1905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3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5240338"/>
            <a:ext cx="24384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4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2205038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5" name="Rectangle 1049"/>
          <p:cNvSpPr>
            <a:spLocks noChangeArrowheads="1"/>
          </p:cNvSpPr>
          <p:nvPr/>
        </p:nvSpPr>
        <p:spPr bwMode="auto">
          <a:xfrm>
            <a:off x="-760413" y="19796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106" name="Text Box 12"/>
          <p:cNvSpPr>
            <a:spLocks noChangeArrowheads="1"/>
          </p:cNvSpPr>
          <p:nvPr/>
        </p:nvSpPr>
        <p:spPr bwMode="auto">
          <a:xfrm>
            <a:off x="3810000" y="19812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Learning</a:t>
            </a:r>
          </a:p>
        </p:txBody>
      </p:sp>
      <p:sp>
        <p:nvSpPr>
          <p:cNvPr id="46107" name="Text Box 12"/>
          <p:cNvSpPr>
            <a:spLocks noChangeArrowheads="1"/>
          </p:cNvSpPr>
          <p:nvPr/>
        </p:nvSpPr>
        <p:spPr bwMode="auto">
          <a:xfrm>
            <a:off x="4267200" y="38862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Health</a:t>
            </a:r>
          </a:p>
        </p:txBody>
      </p:sp>
      <p:pic>
        <p:nvPicPr>
          <p:cNvPr id="46108" name="Picture 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9" name="Text Box 12"/>
          <p:cNvSpPr>
            <a:spLocks noChangeArrowheads="1"/>
          </p:cNvSpPr>
          <p:nvPr/>
        </p:nvSpPr>
        <p:spPr bwMode="auto">
          <a:xfrm>
            <a:off x="4114800" y="45720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Producer companies</a:t>
            </a:r>
          </a:p>
        </p:txBody>
      </p:sp>
      <p:pic>
        <p:nvPicPr>
          <p:cNvPr id="46110" name="Picture 10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1295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314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/>
      <p:bldP spid="46087" grpId="0"/>
      <p:bldP spid="46088" grpId="0"/>
      <p:bldP spid="46089" grpId="0"/>
      <p:bldP spid="46090" grpId="0"/>
      <p:bldP spid="46091" grpId="0" build="p"/>
      <p:bldP spid="46092" grpId="0"/>
      <p:bldP spid="46093" grpId="0"/>
      <p:bldP spid="46094" grpId="0"/>
      <p:bldP spid="46106" grpId="0"/>
      <p:bldP spid="46107" grpId="0"/>
      <p:bldP spid="46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Eco-</a:t>
            </a:r>
            <a:r>
              <a:rPr lang="en-US" i="1" dirty="0" err="1" smtClean="0"/>
              <a:t>swaraj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Radical </a:t>
            </a:r>
            <a:r>
              <a:rPr lang="en-US" dirty="0"/>
              <a:t>ecological democracy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Radical</a:t>
            </a:r>
            <a:r>
              <a:rPr lang="en-US" sz="2400" dirty="0"/>
              <a:t> = going to the roots, challenging the conventional)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achieving </a:t>
            </a:r>
            <a:r>
              <a:rPr lang="en-US" sz="2800" dirty="0">
                <a:solidFill>
                  <a:srgbClr val="FF0000"/>
                </a:solidFill>
              </a:rPr>
              <a:t>human well-being</a:t>
            </a:r>
            <a:r>
              <a:rPr lang="en-US" sz="2800" dirty="0"/>
              <a:t>, </a:t>
            </a:r>
            <a:r>
              <a:rPr lang="en-US" sz="2800" dirty="0" smtClean="0"/>
              <a:t>through: 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empowering </a:t>
            </a:r>
            <a:r>
              <a:rPr lang="en-US" sz="2400" dirty="0"/>
              <a:t>all </a:t>
            </a:r>
            <a:r>
              <a:rPr lang="en-US" sz="2400" dirty="0" smtClean="0"/>
              <a:t>citizens &amp; communities </a:t>
            </a:r>
            <a:r>
              <a:rPr lang="en-US" sz="2400" dirty="0"/>
              <a:t>to participate in </a:t>
            </a:r>
            <a:r>
              <a:rPr lang="en-US" sz="2400" dirty="0">
                <a:solidFill>
                  <a:srgbClr val="FF0000"/>
                </a:solidFill>
              </a:rPr>
              <a:t>decision-making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ensuring socio-economic </a:t>
            </a:r>
            <a:r>
              <a:rPr lang="en-US" sz="2400" dirty="0" smtClean="0">
                <a:solidFill>
                  <a:srgbClr val="FF0000"/>
                </a:solidFill>
              </a:rPr>
              <a:t>equity &amp; justice 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respecting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limits of the </a:t>
            </a:r>
            <a:r>
              <a:rPr lang="en-US" sz="2400" dirty="0" smtClean="0">
                <a:solidFill>
                  <a:srgbClr val="FF0000"/>
                </a:solidFill>
              </a:rPr>
              <a:t>earth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Community </a:t>
            </a:r>
            <a:r>
              <a:rPr lang="en-US" sz="2400" dirty="0" smtClean="0"/>
              <a:t>(at various levels)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as </a:t>
            </a:r>
            <a:r>
              <a:rPr lang="en-US" sz="2400" dirty="0" err="1" smtClean="0"/>
              <a:t>organising</a:t>
            </a:r>
            <a:r>
              <a:rPr lang="en-US" sz="2400" dirty="0" smtClean="0"/>
              <a:t> principle, vs.  state or private corporation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dirty="0" smtClean="0"/>
              <a:t>Four key ingredients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irect &amp; embedded </a:t>
            </a:r>
            <a:r>
              <a:rPr lang="en-US" dirty="0" smtClean="0">
                <a:solidFill>
                  <a:srgbClr val="FF0000"/>
                </a:solidFill>
              </a:rPr>
              <a:t>political</a:t>
            </a:r>
            <a:r>
              <a:rPr lang="en-US" dirty="0" smtClean="0"/>
              <a:t> democracy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Economic</a:t>
            </a:r>
            <a:r>
              <a:rPr lang="en-US" dirty="0" smtClean="0"/>
              <a:t> democracy, self-sufficiency, </a:t>
            </a:r>
            <a:r>
              <a:rPr lang="en-US" dirty="0" err="1" smtClean="0"/>
              <a:t>localisation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Social</a:t>
            </a:r>
            <a:r>
              <a:rPr lang="en-US" dirty="0" smtClean="0"/>
              <a:t> justice &amp; equity </a:t>
            </a:r>
          </a:p>
          <a:p>
            <a:r>
              <a:rPr lang="en-US" dirty="0" smtClean="0"/>
              <a:t>Open, diverse </a:t>
            </a:r>
            <a:r>
              <a:rPr lang="en-US" dirty="0" err="1" smtClean="0">
                <a:solidFill>
                  <a:srgbClr val="FF0000"/>
                </a:solidFill>
              </a:rPr>
              <a:t>knowledges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cultures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Ecological</a:t>
            </a:r>
            <a:r>
              <a:rPr lang="en-US" dirty="0" smtClean="0"/>
              <a:t>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7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-171400"/>
            <a:ext cx="86106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33FF"/>
                </a:solidFill>
              </a:rPr>
              <a:t>ECONOMICS OF PERMANENCE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204864"/>
            <a:ext cx="6192688" cy="4145519"/>
          </a:xfrm>
          <a:prstGeom prst="rect">
            <a:avLst/>
          </a:prstGeom>
        </p:spPr>
      </p:pic>
      <p:sp>
        <p:nvSpPr>
          <p:cNvPr id="2560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908720"/>
            <a:ext cx="8763000" cy="151216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800" dirty="0" err="1" smtClean="0">
                <a:solidFill>
                  <a:schemeClr val="accent2"/>
                </a:solidFill>
              </a:rPr>
              <a:t>Earth</a:t>
            </a:r>
            <a:r>
              <a:rPr lang="en-US" sz="4800" i="1" dirty="0" err="1" smtClean="0">
                <a:solidFill>
                  <a:schemeClr val="accent2"/>
                </a:solidFill>
              </a:rPr>
              <a:t>shastra</a:t>
            </a:r>
            <a:r>
              <a:rPr lang="en-US" sz="4800" dirty="0" smtClean="0">
                <a:solidFill>
                  <a:schemeClr val="accent2"/>
                </a:solidFill>
              </a:rPr>
              <a:t>: Economics as if the earth* mattered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	 </a:t>
            </a:r>
            <a:endParaRPr 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49352" y="6381328"/>
            <a:ext cx="5703168" cy="67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* Of course, the earth includes people</a:t>
            </a:r>
            <a:r>
              <a:rPr lang="en-US" sz="2400" dirty="0" smtClean="0">
                <a:solidFill>
                  <a:schemeClr val="accent2"/>
                </a:solidFill>
              </a:rPr>
              <a:t>!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1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  <p:bldP spid="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727325"/>
            <a:ext cx="2895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Values </a:t>
            </a:r>
            <a:r>
              <a:rPr lang="en-US" dirty="0"/>
              <a:t>&amp; principles….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05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200" dirty="0">
              <a:solidFill>
                <a:srgbClr val="0033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Diversity and pluralism</a:t>
            </a:r>
            <a:r>
              <a:rPr lang="en-US" sz="2200" dirty="0">
                <a:solidFill>
                  <a:srgbClr val="FF0000"/>
                </a:solidFill>
              </a:rPr>
              <a:t> (of ideas, knowledge, ecologies, 		economies, polities, cultures…)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Self-reliance </a:t>
            </a:r>
            <a:r>
              <a:rPr lang="en-US" sz="2200" dirty="0" smtClean="0"/>
              <a:t>&amp; autonomy </a:t>
            </a: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solidFill>
                  <a:srgbClr val="CC3399"/>
                </a:solidFill>
              </a:rPr>
              <a:t>Cooperation</a:t>
            </a:r>
            <a:r>
              <a:rPr lang="en-US" sz="2200" dirty="0"/>
              <a:t>, </a:t>
            </a:r>
            <a:r>
              <a:rPr lang="en-US" sz="2200" dirty="0" smtClean="0"/>
              <a:t>solidarity, </a:t>
            </a:r>
            <a:r>
              <a:rPr lang="en-US" sz="2200" dirty="0" smtClean="0">
                <a:solidFill>
                  <a:srgbClr val="CC3399"/>
                </a:solidFill>
              </a:rPr>
              <a:t>the </a:t>
            </a:r>
            <a:r>
              <a:rPr lang="en-US" sz="2200" dirty="0" smtClean="0"/>
              <a:t>‘</a:t>
            </a:r>
            <a:r>
              <a:rPr lang="en-US" sz="2200" dirty="0" smtClean="0">
                <a:solidFill>
                  <a:srgbClr val="CC3399"/>
                </a:solidFill>
              </a:rPr>
              <a:t>commons</a:t>
            </a:r>
            <a:r>
              <a:rPr lang="en-US" sz="2200" dirty="0">
                <a:solidFill>
                  <a:srgbClr val="CC3399"/>
                </a:solidFill>
              </a:rPr>
              <a:t>’</a:t>
            </a:r>
            <a:r>
              <a:rPr lang="en-US" sz="22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chemeClr val="hlink"/>
                </a:solidFill>
              </a:rPr>
              <a:t>Rights </a:t>
            </a:r>
            <a:r>
              <a:rPr lang="en-US" sz="2200" dirty="0">
                <a:solidFill>
                  <a:schemeClr val="hlink"/>
                </a:solidFill>
              </a:rPr>
              <a:t>with </a:t>
            </a:r>
            <a:r>
              <a:rPr lang="en-US" sz="2200" dirty="0" smtClean="0">
                <a:solidFill>
                  <a:schemeClr val="hlink"/>
                </a:solidFill>
              </a:rPr>
              <a:t>responsibilities </a:t>
            </a:r>
            <a:endParaRPr lang="en-US" sz="22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Dignity of </a:t>
            </a:r>
            <a:r>
              <a:rPr lang="en-US" sz="2200" dirty="0" err="1" smtClean="0"/>
              <a:t>labour</a:t>
            </a:r>
            <a:r>
              <a:rPr lang="en-US" sz="2200" dirty="0"/>
              <a:t> </a:t>
            </a:r>
            <a:r>
              <a:rPr lang="en-US" sz="2200" dirty="0" smtClean="0"/>
              <a:t>&amp; </a:t>
            </a:r>
            <a:r>
              <a:rPr lang="en-US" sz="2200" dirty="0" smtClean="0">
                <a:solidFill>
                  <a:srgbClr val="330099"/>
                </a:solidFill>
              </a:rPr>
              <a:t>subsistence </a:t>
            </a:r>
            <a:endParaRPr lang="en-US" sz="2200" dirty="0">
              <a:solidFill>
                <a:srgbClr val="33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solidFill>
                  <a:srgbClr val="CC3399"/>
                </a:solidFill>
              </a:rPr>
              <a:t>Qualitative pursuit of happiness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accent2"/>
                </a:solidFill>
              </a:rPr>
              <a:t>J</a:t>
            </a:r>
            <a:r>
              <a:rPr lang="en-US" sz="2200" dirty="0" smtClean="0">
                <a:solidFill>
                  <a:schemeClr val="accent2"/>
                </a:solidFill>
              </a:rPr>
              <a:t>ustice </a:t>
            </a:r>
            <a:endParaRPr lang="en-US" sz="2200" dirty="0">
              <a:solidFill>
                <a:srgbClr val="CC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CC3399"/>
                </a:solidFill>
              </a:rPr>
              <a:t>Simplicity, ‘</a:t>
            </a:r>
            <a:r>
              <a:rPr lang="en-US" sz="2200" dirty="0" err="1" smtClean="0">
                <a:solidFill>
                  <a:srgbClr val="CC3399"/>
                </a:solidFill>
              </a:rPr>
              <a:t>enoughness</a:t>
            </a:r>
            <a:r>
              <a:rPr lang="en-US" sz="2200" dirty="0" smtClean="0">
                <a:solidFill>
                  <a:srgbClr val="CC3399"/>
                </a:solidFill>
              </a:rPr>
              <a:t>’ (</a:t>
            </a:r>
            <a:r>
              <a:rPr lang="en-US" sz="2200" i="1" dirty="0" err="1" smtClean="0">
                <a:solidFill>
                  <a:srgbClr val="CC3399"/>
                </a:solidFill>
              </a:rPr>
              <a:t>aparigraha</a:t>
            </a:r>
            <a:r>
              <a:rPr lang="en-US" sz="2200" i="1" dirty="0" smtClean="0">
                <a:solidFill>
                  <a:srgbClr val="CC3399"/>
                </a:solidFill>
              </a:rPr>
              <a:t>)</a:t>
            </a:r>
            <a:endParaRPr lang="en-US" sz="2200" dirty="0">
              <a:solidFill>
                <a:srgbClr val="CC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Respect </a:t>
            </a:r>
            <a:r>
              <a:rPr lang="en-US" sz="2200" dirty="0">
                <a:solidFill>
                  <a:srgbClr val="FF0000"/>
                </a:solidFill>
              </a:rPr>
              <a:t>for all life forms</a:t>
            </a:r>
            <a:r>
              <a:rPr lang="en-US" sz="22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sz="1800" i="1" dirty="0" smtClean="0"/>
              <a:t>                               </a:t>
            </a:r>
            <a:endParaRPr lang="en-US" sz="2400" dirty="0"/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743450"/>
            <a:ext cx="27384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79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Some issues facing Radical Ecological Democracy  </a:t>
            </a:r>
            <a:endParaRPr lang="en-US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76872"/>
            <a:ext cx="8686800" cy="14478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dirty="0" smtClean="0"/>
              <a:t>Key </a:t>
            </a:r>
            <a:r>
              <a:rPr lang="en-US" dirty="0" smtClean="0">
                <a:solidFill>
                  <a:srgbClr val="FF0000"/>
                </a:solidFill>
              </a:rPr>
              <a:t>agents</a:t>
            </a:r>
            <a:r>
              <a:rPr lang="en-US" dirty="0" smtClean="0"/>
              <a:t> of transformation? </a:t>
            </a:r>
          </a:p>
          <a:p>
            <a:pPr algn="l">
              <a:buFontTx/>
              <a:buChar char="•"/>
            </a:pPr>
            <a:r>
              <a:rPr lang="en-US" dirty="0" smtClean="0"/>
              <a:t>Creating critical </a:t>
            </a:r>
            <a:r>
              <a:rPr lang="en-US" dirty="0" smtClean="0">
                <a:solidFill>
                  <a:srgbClr val="FF0000"/>
                </a:solidFill>
              </a:rPr>
              <a:t>political mass </a:t>
            </a:r>
            <a:r>
              <a:rPr lang="en-US" dirty="0" smtClean="0"/>
              <a:t>out of scattered movements? </a:t>
            </a:r>
          </a:p>
          <a:p>
            <a:pPr algn="l">
              <a:buFontTx/>
              <a:buChar char="•"/>
            </a:pPr>
            <a:r>
              <a:rPr lang="en-US" dirty="0" smtClean="0"/>
              <a:t>Nature of the </a:t>
            </a:r>
            <a:r>
              <a:rPr lang="en-US" dirty="0" smtClean="0">
                <a:solidFill>
                  <a:srgbClr val="FF0000"/>
                </a:solidFill>
              </a:rPr>
              <a:t>State</a:t>
            </a:r>
            <a:r>
              <a:rPr lang="en-US" dirty="0" smtClean="0"/>
              <a:t>? </a:t>
            </a:r>
            <a:r>
              <a:rPr lang="en-US" dirty="0" smtClean="0"/>
              <a:t>Challenging the </a:t>
            </a:r>
            <a:r>
              <a:rPr lang="en-US" dirty="0" smtClean="0">
                <a:solidFill>
                  <a:srgbClr val="FF0000"/>
                </a:solidFill>
              </a:rPr>
              <a:t>nation-state</a:t>
            </a:r>
            <a:r>
              <a:rPr lang="en-US" dirty="0" smtClean="0"/>
              <a:t>?</a:t>
            </a:r>
            <a:endParaRPr lang="en-US" dirty="0" smtClean="0"/>
          </a:p>
          <a:p>
            <a:pPr algn="l"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Local-to-global</a:t>
            </a:r>
            <a:r>
              <a:rPr lang="en-US" dirty="0" smtClean="0"/>
              <a:t> relations and governance? </a:t>
            </a:r>
          </a:p>
          <a:p>
            <a:pPr algn="l"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Individual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collective</a:t>
            </a:r>
            <a:r>
              <a:rPr lang="en-US" dirty="0" smtClean="0"/>
              <a:t>: how to manage the creative tension? </a:t>
            </a:r>
          </a:p>
          <a:p>
            <a:pPr algn="l">
              <a:buFontTx/>
              <a:buChar char="•"/>
            </a:pPr>
            <a:endParaRPr lang="en-US" dirty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604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Radical Ecological Democracy &amp; </a:t>
            </a:r>
            <a:r>
              <a:rPr lang="en-US" dirty="0" err="1" smtClean="0"/>
              <a:t>Degrowth</a:t>
            </a:r>
            <a:endParaRPr lang="en-US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76872"/>
            <a:ext cx="8686800" cy="14478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dirty="0" smtClean="0"/>
              <a:t>Common values:  </a:t>
            </a:r>
            <a:r>
              <a:rPr lang="en-US" dirty="0" smtClean="0">
                <a:solidFill>
                  <a:srgbClr val="FF0000"/>
                </a:solidFill>
              </a:rPr>
              <a:t>sustainability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equity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justice</a:t>
            </a:r>
            <a:r>
              <a:rPr lang="en-US" dirty="0"/>
              <a:t> </a:t>
            </a:r>
            <a:endParaRPr lang="en-US" dirty="0" smtClean="0"/>
          </a:p>
          <a:p>
            <a:pPr algn="l">
              <a:buFontTx/>
              <a:buChar char="•"/>
            </a:pPr>
            <a:r>
              <a:rPr lang="en-US" dirty="0" smtClean="0"/>
              <a:t>Both strive towards holistic </a:t>
            </a:r>
            <a:r>
              <a:rPr lang="en-US" dirty="0" smtClean="0">
                <a:solidFill>
                  <a:srgbClr val="FF0000"/>
                </a:solidFill>
              </a:rPr>
              <a:t>transformation</a:t>
            </a:r>
            <a:r>
              <a:rPr lang="en-US" dirty="0" smtClean="0"/>
              <a:t> </a:t>
            </a:r>
          </a:p>
          <a:p>
            <a:pPr algn="l">
              <a:buFontTx/>
              <a:buChar char="•"/>
            </a:pPr>
            <a:r>
              <a:rPr lang="en-US" dirty="0" smtClean="0"/>
              <a:t>Both require “cross-overs” </a:t>
            </a:r>
          </a:p>
          <a:p>
            <a:pPr lvl="1" algn="l">
              <a:buFontTx/>
              <a:buChar char="•"/>
            </a:pPr>
            <a:r>
              <a:rPr lang="en-US" sz="2200" dirty="0" smtClean="0"/>
              <a:t>Red &amp; green (Ulrich Brand)</a:t>
            </a:r>
          </a:p>
          <a:p>
            <a:pPr lvl="1" algn="l">
              <a:buFontTx/>
              <a:buChar char="•"/>
            </a:pPr>
            <a:r>
              <a:rPr lang="en-US" sz="2200" dirty="0" smtClean="0"/>
              <a:t>Traditional &amp; modern</a:t>
            </a:r>
          </a:p>
          <a:p>
            <a:pPr lvl="1" algn="l">
              <a:buFontTx/>
              <a:buChar char="•"/>
            </a:pPr>
            <a:r>
              <a:rPr lang="en-US" sz="2200" dirty="0" smtClean="0"/>
              <a:t>Indigenous &amp; others</a:t>
            </a:r>
          </a:p>
          <a:p>
            <a:pPr lvl="1" algn="l">
              <a:buFontTx/>
              <a:buChar char="•"/>
            </a:pPr>
            <a:r>
              <a:rPr lang="en-US" sz="2200" dirty="0" smtClean="0"/>
              <a:t>Global north &amp; south</a:t>
            </a:r>
          </a:p>
          <a:p>
            <a:pPr lvl="1" algn="l">
              <a:buFontTx/>
              <a:buChar char="•"/>
            </a:pPr>
            <a:r>
              <a:rPr lang="en-US" sz="2200" dirty="0" smtClean="0"/>
              <a:t>Reason &amp; spirituality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4869160"/>
            <a:ext cx="1907704" cy="18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157192"/>
            <a:ext cx="13731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4862</TotalTime>
  <Words>469</Words>
  <Application>Microsoft Macintosh PowerPoint</Application>
  <PresentationFormat>On-screen Show (4:3)</PresentationFormat>
  <Paragraphs>103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Radical Ecological Democracy and Degrowth</vt:lpstr>
      <vt:lpstr>Lok swaraj (people’s self-rule) </vt:lpstr>
      <vt:lpstr>India: alternative initiatives for well-being </vt:lpstr>
      <vt:lpstr>Eco-swaraj:  Radical ecological democracy </vt:lpstr>
      <vt:lpstr>Four key ingredients … </vt:lpstr>
      <vt:lpstr>ECONOMICS OF PERMANENCE </vt:lpstr>
      <vt:lpstr>Values &amp; principles….</vt:lpstr>
      <vt:lpstr>Some issues facing Radical Ecological Democracy  </vt:lpstr>
      <vt:lpstr>Radical Ecological Democracy &amp; Degrowth</vt:lpstr>
      <vt:lpstr>Radical Ecological Democracy &amp; Degrowth</vt:lpstr>
      <vt:lpstr>Challenges … </vt:lpstr>
      <vt:lpstr>Towards cross-cultural learning and action on alternatives </vt:lpstr>
      <vt:lpstr>PowerPoint Presentation</vt:lpstr>
    </vt:vector>
  </TitlesOfParts>
  <Company>Ashish Kothari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 Ecological Democracy</dc:title>
  <dc:creator>Ashish Kothari</dc:creator>
  <cp:lastModifiedBy>Ashish Kothari</cp:lastModifiedBy>
  <cp:revision>185</cp:revision>
  <dcterms:created xsi:type="dcterms:W3CDTF">2009-11-14T05:29:14Z</dcterms:created>
  <dcterms:modified xsi:type="dcterms:W3CDTF">2014-09-03T10:14:13Z</dcterms:modified>
</cp:coreProperties>
</file>